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3E2C184-1017-49EF-A9C5-3A93CC3F3D20}">
  <a:tblStyle styleId="{43E2C184-1017-49EF-A9C5-3A93CC3F3D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32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4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54.png"/><Relationship Id="rId6" Type="http://schemas.openxmlformats.org/officeDocument/2006/relationships/image" Target="../media/image4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image" Target="../media/image4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5.png"/><Relationship Id="rId4" Type="http://schemas.openxmlformats.org/officeDocument/2006/relationships/image" Target="../media/image55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46.png"/><Relationship Id="rId4" Type="http://schemas.openxmlformats.org/officeDocument/2006/relationships/image" Target="../media/image41.png"/><Relationship Id="rId5" Type="http://schemas.openxmlformats.org/officeDocument/2006/relationships/image" Target="../media/image6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67.png"/><Relationship Id="rId4" Type="http://schemas.openxmlformats.org/officeDocument/2006/relationships/image" Target="../media/image51.png"/><Relationship Id="rId5" Type="http://schemas.openxmlformats.org/officeDocument/2006/relationships/image" Target="../media/image59.png"/><Relationship Id="rId6" Type="http://schemas.openxmlformats.org/officeDocument/2006/relationships/image" Target="../media/image52.png"/><Relationship Id="rId7" Type="http://schemas.openxmlformats.org/officeDocument/2006/relationships/image" Target="../media/image5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63.png"/><Relationship Id="rId4" Type="http://schemas.openxmlformats.org/officeDocument/2006/relationships/image" Target="../media/image56.png"/><Relationship Id="rId5" Type="http://schemas.openxmlformats.org/officeDocument/2006/relationships/image" Target="../media/image72.png"/><Relationship Id="rId6" Type="http://schemas.openxmlformats.org/officeDocument/2006/relationships/image" Target="../media/image53.png"/><Relationship Id="rId7" Type="http://schemas.openxmlformats.org/officeDocument/2006/relationships/image" Target="../media/image5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71.png"/><Relationship Id="rId4" Type="http://schemas.openxmlformats.org/officeDocument/2006/relationships/image" Target="../media/image60.png"/><Relationship Id="rId5" Type="http://schemas.openxmlformats.org/officeDocument/2006/relationships/image" Target="../media/image7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65.png"/><Relationship Id="rId4" Type="http://schemas.openxmlformats.org/officeDocument/2006/relationships/image" Target="../media/image84.png"/><Relationship Id="rId5" Type="http://schemas.openxmlformats.org/officeDocument/2006/relationships/image" Target="../media/image66.png"/><Relationship Id="rId6" Type="http://schemas.openxmlformats.org/officeDocument/2006/relationships/image" Target="../media/image80.png"/><Relationship Id="rId7" Type="http://schemas.openxmlformats.org/officeDocument/2006/relationships/image" Target="../media/image68.png"/><Relationship Id="rId8" Type="http://schemas.openxmlformats.org/officeDocument/2006/relationships/image" Target="../media/image7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Relationship Id="rId3" Type="http://schemas.openxmlformats.org/officeDocument/2006/relationships/image" Target="../media/image64.png"/><Relationship Id="rId4" Type="http://schemas.openxmlformats.org/officeDocument/2006/relationships/image" Target="../media/image78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81.png"/><Relationship Id="rId8" Type="http://schemas.openxmlformats.org/officeDocument/2006/relationships/image" Target="../media/image8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76.png"/><Relationship Id="rId4" Type="http://schemas.openxmlformats.org/officeDocument/2006/relationships/image" Target="../media/image95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82.png"/><Relationship Id="rId4" Type="http://schemas.openxmlformats.org/officeDocument/2006/relationships/image" Target="../media/image79.png"/><Relationship Id="rId9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3.png"/><Relationship Id="rId7" Type="http://schemas.openxmlformats.org/officeDocument/2006/relationships/image" Target="../media/image90.png"/><Relationship Id="rId8" Type="http://schemas.openxmlformats.org/officeDocument/2006/relationships/image" Target="../media/image8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Relationship Id="rId3" Type="http://schemas.openxmlformats.org/officeDocument/2006/relationships/image" Target="../media/image99.png"/><Relationship Id="rId4" Type="http://schemas.openxmlformats.org/officeDocument/2006/relationships/image" Target="../media/image88.png"/><Relationship Id="rId9" Type="http://schemas.openxmlformats.org/officeDocument/2006/relationships/image" Target="../media/image100.png"/><Relationship Id="rId5" Type="http://schemas.openxmlformats.org/officeDocument/2006/relationships/image" Target="../media/image94.png"/><Relationship Id="rId6" Type="http://schemas.openxmlformats.org/officeDocument/2006/relationships/image" Target="../media/image97.png"/><Relationship Id="rId7" Type="http://schemas.openxmlformats.org/officeDocument/2006/relationships/image" Target="../media/image93.png"/><Relationship Id="rId8" Type="http://schemas.openxmlformats.org/officeDocument/2006/relationships/image" Target="../media/image9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6.png"/><Relationship Id="rId3" Type="http://schemas.openxmlformats.org/officeDocument/2006/relationships/image" Target="../media/image10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0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1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Development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Instructor Demonstration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UX/UI Design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07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07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08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07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08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System Hardening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Alarm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01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02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03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04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05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Cybersecurity Boot Camp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Analytics and Visualization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FIST TO FIVE: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Time’s Up! 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Let’s Review.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Take a Break!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9.png"/><Relationship Id="rId4" Type="http://schemas.openxmlformats.org/officeDocument/2006/relationships/image" Target="../media/image111.png"/><Relationship Id="rId5" Type="http://schemas.openxmlformats.org/officeDocument/2006/relationships/image" Target="../media/image1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2.png"/><Relationship Id="rId4" Type="http://schemas.openxmlformats.org/officeDocument/2006/relationships/image" Target="../media/image1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2.png"/><Relationship Id="rId4" Type="http://schemas.openxmlformats.org/officeDocument/2006/relationships/image" Target="../media/image1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2.png"/><Relationship Id="rId4" Type="http://schemas.openxmlformats.org/officeDocument/2006/relationships/image" Target="../media/image120.png"/><Relationship Id="rId5" Type="http://schemas.openxmlformats.org/officeDocument/2006/relationships/image" Target="../media/image1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2.png"/><Relationship Id="rId4" Type="http://schemas.openxmlformats.org/officeDocument/2006/relationships/image" Target="../media/image1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6.png"/><Relationship Id="rId4" Type="http://schemas.openxmlformats.org/officeDocument/2006/relationships/image" Target="../media/image1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1.png"/><Relationship Id="rId4" Type="http://schemas.openxmlformats.org/officeDocument/2006/relationships/image" Target="../media/image108.png"/><Relationship Id="rId5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[Remote Code Execution]</a:t>
            </a:r>
            <a:endParaRPr/>
          </a:p>
        </p:txBody>
      </p:sp>
      <p:sp>
        <p:nvSpPr>
          <p:cNvPr id="1137" name="Google Shape;1137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Metasploit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Meterpreter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Reverse TCP Shell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0" name="Google Shape;1140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1" name="Google Shape;114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2" name="Google Shape;114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3" name="Google Shape;1143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were able to establish a connection via meterpreter reverse tcp shell.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were then able to connect and access the web server / download the flag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8" name="Google Shape;1148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9" name="Google Shape;114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0" name="Google Shape;115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1" name="Google Shape;1151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3" name="Google Shape;115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675" y="1861324"/>
            <a:ext cx="2216850" cy="3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9725" y="2253625"/>
            <a:ext cx="1854407" cy="170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2688" y="4082925"/>
            <a:ext cx="1808475" cy="4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"/>
                <a:ea typeface="Roboto"/>
                <a:cs typeface="Roboto"/>
                <a:sym typeface="Roboto"/>
              </a:rPr>
              <a:t>Log Analysis and </a:t>
            </a:r>
            <a:br>
              <a:rPr lang="en" sz="3400">
                <a:latin typeface="Roboto"/>
                <a:ea typeface="Roboto"/>
                <a:cs typeface="Roboto"/>
                <a:sym typeface="Roboto"/>
              </a:rPr>
            </a:br>
            <a:r>
              <a:rPr lang="en" sz="3400">
                <a:latin typeface="Roboto"/>
                <a:ea typeface="Roboto"/>
                <a:cs typeface="Roboto"/>
                <a:sym typeface="Roboto"/>
              </a:rPr>
              <a:t>Attack Characterization</a:t>
            </a:r>
            <a:endParaRPr sz="3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8" name="Google Shape;1168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9" name="Google Shape;1169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5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</a:t>
            </a:r>
            <a:r>
              <a:rPr lang="en" sz="1200"/>
              <a:t>occurred</a:t>
            </a:r>
            <a:r>
              <a:rPr lang="en" sz="1200"/>
              <a:t> at 5:30pm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8483 Packets were sent from 192.168.1.90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Almost no traffic before 5:33pm and then a huge amount of packets being sent to the server. </a:t>
            </a:r>
            <a:endParaRPr sz="1200"/>
          </a:p>
        </p:txBody>
      </p:sp>
      <p:pic>
        <p:nvPicPr>
          <p:cNvPr id="1171" name="Google Shape;11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637" y="1556937"/>
            <a:ext cx="6231376" cy="335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8" name="Google Shape;1178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9" name="Google Shape;1179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66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6:00pm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made? </a:t>
            </a:r>
            <a:r>
              <a:rPr lang="en" sz="1200">
                <a:solidFill>
                  <a:schemeClr val="dk1"/>
                </a:solidFill>
              </a:rPr>
              <a:t>16726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</a:t>
            </a:r>
            <a:r>
              <a:rPr lang="en" sz="1200">
                <a:solidFill>
                  <a:schemeClr val="dk1"/>
                </a:solidFill>
              </a:rPr>
              <a:t>Company Folder / Secret Folder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did they contain? How to Connect to DAV Server</a:t>
            </a:r>
            <a:endParaRPr sz="1200"/>
          </a:p>
        </p:txBody>
      </p:sp>
      <p:pic>
        <p:nvPicPr>
          <p:cNvPr id="1181" name="Google Shape;11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025" y="1623725"/>
            <a:ext cx="59436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8" name="Google Shape;1188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9" name="Google Shape;1189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 28,574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 14,778</a:t>
            </a:r>
            <a:endParaRPr sz="1200"/>
          </a:p>
        </p:txBody>
      </p:sp>
      <p:pic>
        <p:nvPicPr>
          <p:cNvPr id="1191" name="Google Shape;119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125" y="1560150"/>
            <a:ext cx="4869101" cy="282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3320" y="1588245"/>
            <a:ext cx="3646475" cy="16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9" name="Google Shape;1199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00" name="Google Shape;1200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 190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Campany_folders / webdav / shell.php</a:t>
            </a:r>
            <a:endParaRPr sz="1200"/>
          </a:p>
        </p:txBody>
      </p:sp>
      <p:pic>
        <p:nvPicPr>
          <p:cNvPr id="1203" name="Google Shape;120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025" y="1437100"/>
            <a:ext cx="8551951" cy="26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Google Shape;120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"/>
                <a:ea typeface="Roboto"/>
                <a:cs typeface="Roboto"/>
                <a:sym typeface="Roboto"/>
              </a:rPr>
              <a:t>Proposed Alarms and </a:t>
            </a:r>
            <a:br>
              <a:rPr lang="en" sz="3400">
                <a:latin typeface="Roboto"/>
                <a:ea typeface="Roboto"/>
                <a:cs typeface="Roboto"/>
                <a:sym typeface="Roboto"/>
              </a:rPr>
            </a:br>
            <a:r>
              <a:rPr lang="en" sz="3400">
                <a:latin typeface="Roboto"/>
                <a:ea typeface="Roboto"/>
                <a:cs typeface="Roboto"/>
                <a:sym typeface="Roboto"/>
              </a:rPr>
              <a:t>Mitigation Strategies</a:t>
            </a:r>
            <a:endParaRPr sz="3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1" name="Google Shape;121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17" name="Google Shape;1217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alarm can be set to detect future port scans?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Set a Post-Get IDS alarm in all TCP and UDP ports.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threshold would you set to activate this alarm?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If more than 10 packet requests come in from an IP </a:t>
            </a:r>
            <a:r>
              <a:rPr lang="en"/>
              <a:t>address</a:t>
            </a:r>
            <a:r>
              <a:rPr lang="en"/>
              <a:t> </a:t>
            </a:r>
            <a:r>
              <a:rPr lang="en"/>
              <a:t>alarm</a:t>
            </a:r>
            <a:r>
              <a:rPr lang="en"/>
              <a:t> will trigger. </a:t>
            </a:r>
            <a:endParaRPr/>
          </a:p>
        </p:txBody>
      </p:sp>
      <p:sp>
        <p:nvSpPr>
          <p:cNvPr id="1219" name="Google Shape;1219;p70"/>
          <p:cNvSpPr txBox="1"/>
          <p:nvPr>
            <p:ph idx="3" type="subTitle"/>
          </p:nvPr>
        </p:nvSpPr>
        <p:spPr>
          <a:xfrm>
            <a:off x="4475650" y="14772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configurations can be set on the host to mitigate port scans?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Set and IPS alarm that can blacklist IP addresses that trigger alarms multiple times.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solution. If possible, provide required command lines.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If possible you can use UFW (Uncomplicated Firewall) and specify rules.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sudo ufw allow &lt;port&gt;/&lt;optional:protocol&gt;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25" name="Google Shape;1225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alarm can be set to detect future unauthorized access?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An alert when badlogins occur that looks the folder/account </a:t>
            </a:r>
            <a:r>
              <a:rPr lang="en"/>
              <a:t>until, IT is able to reset the password securely.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threshold would you set to activate this alarm? 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5 bad logins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configuration can be set on the host to block unwanted access?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 setting on your firewall that locks your account when you have 5 bad login attempts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Describe the solution. If possible, provide required command lines. </a:t>
            </a:r>
            <a:br>
              <a:rPr lang="en">
                <a:solidFill>
                  <a:schemeClr val="dk1"/>
                </a:solidFill>
              </a:rPr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Set this rule up on your firewall in the cloud network.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33" name="Google Shape;1233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alarm can be set to detect future brute force attacks?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Setting an alert for get requests that exceed a certain number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threshold would you set to activate this alarm?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10 get requests</a:t>
            </a:r>
            <a:endParaRPr/>
          </a:p>
        </p:txBody>
      </p:sp>
      <p:sp>
        <p:nvSpPr>
          <p:cNvPr id="1235" name="Google Shape;1235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configuration can be set on the host to block brute force attacks?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After ten requests to the folder. The folder locks.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solution. If possible, provide the required command line(s).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System administrator are able to unlock the account with two factor authentication system.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41" name="Google Shape;1241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3"/>
          <p:cNvSpPr txBox="1"/>
          <p:nvPr>
            <p:ph idx="2" type="subTitle"/>
          </p:nvPr>
        </p:nvSpPr>
        <p:spPr>
          <a:xfrm>
            <a:off x="261525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alarm can be set to detect future access to this directory?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alert for an ip address not 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belonging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ryan trying to access the file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threshold would you set to activate this alarm?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Any successful login attempt from non recognized IP address. </a:t>
            </a:r>
            <a:endParaRPr/>
          </a:p>
        </p:txBody>
      </p:sp>
      <p:sp>
        <p:nvSpPr>
          <p:cNvPr id="1243" name="Google Shape;1243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configuration can be set on the host to control access?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Access Control </a:t>
            </a:r>
            <a:r>
              <a:rPr lang="en"/>
              <a:t>Permissions</a:t>
            </a:r>
            <a:r>
              <a:rPr lang="en"/>
              <a:t> (ACLs)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solution. If possible, provide the required command line(s).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Only allow Ryan’s known IP address to access / upload files to the DAV web Server / user add ryan chmod + 444 (read only unless admin)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9" name="Google Shape;1249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What kind of alarm can be set to detect future file uploads?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</a:rPr>
              <a:t>Alert when a login in user with a non whitelisted ip address </a:t>
            </a:r>
            <a:r>
              <a:rPr lang="en" sz="1300">
                <a:solidFill>
                  <a:schemeClr val="dk1"/>
                </a:solidFill>
              </a:rPr>
              <a:t>successfully</a:t>
            </a:r>
            <a:r>
              <a:rPr lang="en" sz="1300">
                <a:solidFill>
                  <a:schemeClr val="dk1"/>
                </a:solidFill>
              </a:rPr>
              <a:t> uploads any file type to the </a:t>
            </a:r>
            <a:r>
              <a:rPr lang="en" sz="1300">
                <a:solidFill>
                  <a:schemeClr val="dk1"/>
                </a:solidFill>
              </a:rPr>
              <a:t>webdav</a:t>
            </a:r>
            <a:r>
              <a:rPr lang="en" sz="1300">
                <a:solidFill>
                  <a:schemeClr val="dk1"/>
                </a:solidFill>
              </a:rPr>
              <a:t> server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What threshold would you set to activate this alarm?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1 file </a:t>
            </a:r>
            <a:endParaRPr sz="1300"/>
          </a:p>
        </p:txBody>
      </p:sp>
      <p:sp>
        <p:nvSpPr>
          <p:cNvPr id="1251" name="Google Shape;1251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configuration can be set on the host to block file uploads?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alert is triggered when a file is uploaded with known keywords or signatures found in an antivirus detector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solution. If possible, provide the required command line.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Configure Crowdstrike anti-virus to identify signatures and block any uploads with said signatures or keywords (ie /bin/bash).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</a:t>
            </a:r>
            <a:r>
              <a:rPr lang="en"/>
              <a:t>l</a:t>
            </a:r>
            <a:r>
              <a:rPr lang="en"/>
              <a:t>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7056300" y="910475"/>
            <a:ext cx="19173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Machines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lang="en">
                <a:solidFill>
                  <a:schemeClr val="dk1"/>
                </a:solidFill>
              </a:rPr>
              <a:t>server1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475" y="686100"/>
            <a:ext cx="3726823" cy="40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Security Assessment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Nmap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identified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the following hosts on the network: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{43E2C184-1017-49EF-A9C5-3A93CC3F3D20}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Website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Machine / Kali Linux OS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SIEMs 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{43E2C184-1017-49EF-A9C5-3A93CC3F3D20}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Broken Authentication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Authentication and session management are often implemented incorrectly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are able to compromise login </a:t>
                      </a: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credentials</a:t>
                      </a: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gain access to </a:t>
                      </a: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</a:t>
                      </a: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information</a:t>
                      </a:r>
                      <a:endParaRPr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Misconfiguration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Instruction on how to upload to the web server, were on the web server.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 user to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upload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files to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in any format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user is able to execute code remotely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php would be able to execute unbeknownst to the owner of the website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Unrestricted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File Upload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user is able to upload a file without authentication of a session to a web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unauthorized file would be uploaded to a web server that could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potentially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harm your server.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[Broken Authentication]</a:t>
            </a:r>
            <a:endParaRPr/>
          </a:p>
        </p:txBody>
      </p:sp>
      <p:sp>
        <p:nvSpPr>
          <p:cNvPr id="1090" name="Google Shape;109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Company Directory to figure out usernames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Then used hydra to brute force ashton password and access the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secret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folder and instruction on how to upload files to the server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were able to access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secret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files including instruction on how to upload files to the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web server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with DAV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6" name="Google Shape;11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1838" y="2221694"/>
            <a:ext cx="2207181" cy="5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4838" y="1732600"/>
            <a:ext cx="2301175" cy="3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[Security Misconfiguration]</a:t>
            </a:r>
            <a:endParaRPr/>
          </a:p>
        </p:txBody>
      </p:sp>
      <p:sp>
        <p:nvSpPr>
          <p:cNvPr id="1113" name="Google Shape;1113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MSFVENOM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FTP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6" name="Google Shape;1116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7" name="Google Shape;1117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8" name="Google Shape;1118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0" name="Google Shape;112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2" name="Google Shape;1122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Able to Access secret folder directory on remote site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Able to establish connection via DAV to web server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4" name="Google Shape;1124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5" name="Google Shape;112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6" name="Google Shape;112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7" name="Google Shape;1127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9" name="Google Shape;11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737" y="1743424"/>
            <a:ext cx="2317374" cy="4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0552" y="3157070"/>
            <a:ext cx="2012723" cy="147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5900" y="2250725"/>
            <a:ext cx="1727400" cy="8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